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76" r:id="rId3"/>
    <p:sldId id="277" r:id="rId4"/>
    <p:sldId id="278" r:id="rId5"/>
    <p:sldId id="265" r:id="rId6"/>
    <p:sldId id="281" r:id="rId7"/>
    <p:sldId id="280" r:id="rId8"/>
    <p:sldId id="283" r:id="rId9"/>
    <p:sldId id="284" r:id="rId10"/>
    <p:sldId id="268" r:id="rId11"/>
    <p:sldId id="264" r:id="rId12"/>
    <p:sldId id="266" r:id="rId13"/>
    <p:sldId id="279" r:id="rId14"/>
    <p:sldId id="275" r:id="rId15"/>
    <p:sldId id="28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65" autoAdjust="0"/>
    <p:restoredTop sz="94331" autoAdjust="0"/>
  </p:normalViewPr>
  <p:slideViewPr>
    <p:cSldViewPr>
      <p:cViewPr varScale="1">
        <p:scale>
          <a:sx n="51" d="100"/>
          <a:sy n="51" d="100"/>
        </p:scale>
        <p:origin x="-1114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54DB8-5FD1-4F29-B999-219D130F4CDE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9916F-819F-4B9A-B4F3-D5ED5A13C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20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9916F-819F-4B9A-B4F3-D5ED5A13C3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F642-EFFB-4258-860F-742C2AE2B57E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9B6E-25A9-4AFE-B0C5-1008F3C5F20A}" type="slidenum">
              <a:rPr lang="en-US" smtClean="0"/>
              <a:t>‹#›</a:t>
            </a:fld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F642-EFFB-4258-860F-742C2AE2B57E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9B6E-25A9-4AFE-B0C5-1008F3C5F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F642-EFFB-4258-860F-742C2AE2B57E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9B6E-25A9-4AFE-B0C5-1008F3C5F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F642-EFFB-4258-860F-742C2AE2B57E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9B6E-25A9-4AFE-B0C5-1008F3C5F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F642-EFFB-4258-860F-742C2AE2B57E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9B6E-25A9-4AFE-B0C5-1008F3C5F20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F642-EFFB-4258-860F-742C2AE2B57E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9B6E-25A9-4AFE-B0C5-1008F3C5F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F642-EFFB-4258-860F-742C2AE2B57E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9B6E-25A9-4AFE-B0C5-1008F3C5F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F642-EFFB-4258-860F-742C2AE2B57E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9B6E-25A9-4AFE-B0C5-1008F3C5F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F642-EFFB-4258-860F-742C2AE2B57E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9B6E-25A9-4AFE-B0C5-1008F3C5F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F642-EFFB-4258-860F-742C2AE2B57E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9B6E-25A9-4AFE-B0C5-1008F3C5F20A}" type="slidenum">
              <a:rPr lang="en-US" smtClean="0"/>
              <a:t>‹#›</a:t>
            </a:fld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F642-EFFB-4258-860F-742C2AE2B57E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9B6E-25A9-4AFE-B0C5-1008F3C5F20A}" type="slidenum">
              <a:rPr lang="en-US" smtClean="0"/>
              <a:t>‹#›</a:t>
            </a:fld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443F642-EFFB-4258-860F-742C2AE2B57E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D4A29B6E-25A9-4AFE-B0C5-1008F3C5F20A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7/7e/Historic_Everglades_Regions.jpg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0.jpeg"/><Relationship Id="rId2" Type="http://schemas.openxmlformats.org/officeDocument/2006/relationships/hyperlink" Target="http://www.google.com/url?sa=i&amp;rct=j&amp;q=&amp;esrc=s&amp;frm=1&amp;source=images&amp;cd=&amp;cad=rja&amp;docid=0sSksNFHrvsIyM&amp;tbnid=KkwBkJoKm3UroM:&amp;ved=0CAUQjRw&amp;url=http://www.miamiherald.com/2013/07/25/3522302/lake-o-dumping-spells-pollution.html&amp;ei=ruVFUretMoSH2gXpvIGoCQ&amp;bvm=bv.53217764,d.b2I&amp;psig=AFQjCNGf-a6Kns3J5Naob_5ptcMXH_tJ2w&amp;ust=1380398871509593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google.com/url?sa=i&amp;rct=j&amp;q=&amp;esrc=s&amp;frm=1&amp;source=images&amp;cd=&amp;cad=rja&amp;docid=9uLmI8-AsgxsTM&amp;tbnid=MSHACPHPDCINxM:&amp;ved=0CAUQjRw&amp;url=http://www.wptv.com/dpp/news/region_martin_county/stuart/toxic-blue-green-algae-blooms-threaten-wildlife-local-florida-economy-in-st-lucie-inlet&amp;ei=heZFUojzEeam2gW7yoGICQ&amp;bvm=bv.53217764,d.b2I&amp;psig=AFQjCNEB6BVqWPF4l22W1YoUnXnGqLHiSQ&amp;ust=1380399057457975" TargetMode="External"/><Relationship Id="rId5" Type="http://schemas.openxmlformats.org/officeDocument/2006/relationships/image" Target="../media/image9.jpeg"/><Relationship Id="rId4" Type="http://schemas.openxmlformats.org/officeDocument/2006/relationships/hyperlink" Target="http://www.google.com/url?sa=i&amp;rct=j&amp;q=&amp;esrc=s&amp;frm=1&amp;source=images&amp;cd=&amp;cad=rja&amp;docid=TcScR_pI627BpM&amp;tbnid=MuX9StkzynDd7M:&amp;ved=0CAUQjRw&amp;url=http://earthjustice.org/news/press/2013/floridians-stand-up-for-clean-water-at-epa-meetings-in-tampa&amp;ei=7eVFUoXmNIXM2QXa4oCICw&amp;bvm=bv.53217764,d.b2I&amp;psig=AFQjCNGf-a6Kns3J5Naob_5ptcMXH_tJ2w&amp;ust=1380398871509593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www.google.com/url?sa=i&amp;rct=j&amp;q=&amp;esrc=s&amp;frm=1&amp;source=images&amp;cd=&amp;cad=rja&amp;docid=VrNscIDqVCbvDM&amp;tbnid=e8Vu4mNd4HaXDM:&amp;ved=0CAUQjRw&amp;url=http://www.evergladesfoundation.org/what-we-do/projects/tamiami-trail/&amp;ei=YQhLUpPqAYLoqgGe8YHADg&amp;bvm=bv.53371865,d.aWM&amp;psig=AFQjCNEg65j4XF8yp4zSvmehE6jjjHy-qg&amp;ust=1380735311749482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hyperlink" Target="http://www.google.com/url?sa=i&amp;rct=j&amp;q=&amp;esrc=s&amp;frm=1&amp;source=images&amp;cd=&amp;cad=rja&amp;docid=ndIez72stMyLfM&amp;tbnid=A0dEsAvTHlRTcM:&amp;ved=0CAUQjRw&amp;url=http://vimeo.com/evergladesfoundation&amp;ei=0gdLUteuKcX6rQHpqoHgBA&amp;bvm=bv.53371865,d.aWM&amp;psig=AFQjCNEg65j4XF8yp4zSvmehE6jjjHy-qg&amp;ust=138073531174948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www.google.com/url?sa=i&amp;rct=j&amp;q=&amp;esrc=s&amp;frm=1&amp;source=images&amp;cd=&amp;cad=rja&amp;docid=u_T13tuXuOAsXM&amp;tbnid=B6aXV7JmscWSUM:&amp;ved=0CAUQjRw&amp;url=http://www.examiner.com/article/how-you-can-help-save-the-everglades&amp;ei=qAhLUtDVBoWnqQHw4oA4&amp;bvm=bv.53371865,d.aWM&amp;psig=AFQjCNEg65j4XF8yp4zSvmehE6jjjHy-qg&amp;ust=1380735311749482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209800"/>
            <a:ext cx="4419600" cy="609600"/>
          </a:xfrm>
        </p:spPr>
        <p:txBody>
          <a:bodyPr>
            <a:noAutofit/>
          </a:bodyPr>
          <a:lstStyle/>
          <a:p>
            <a:r>
              <a:rPr lang="en-US" sz="4000" dirty="0" smtClean="0"/>
              <a:t>WATERSAFE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048000"/>
            <a:ext cx="4419600" cy="1752600"/>
          </a:xfrm>
        </p:spPr>
        <p:txBody>
          <a:bodyPr>
            <a:normAutofit fontScale="55000" lnSpcReduction="20000"/>
          </a:bodyPr>
          <a:lstStyle/>
          <a:p>
            <a:r>
              <a:rPr lang="en-US" sz="3300" i="1" dirty="0" smtClean="0"/>
              <a:t>The Place to Go for Water Quality Information in Martin County </a:t>
            </a:r>
            <a:endParaRPr lang="en-US" sz="3300" i="1" dirty="0"/>
          </a:p>
          <a:p>
            <a:endParaRPr lang="en-US" dirty="0" smtClean="0"/>
          </a:p>
          <a:p>
            <a:r>
              <a:rPr lang="en-US" dirty="0" err="1" smtClean="0"/>
              <a:t>Prakriti</a:t>
            </a:r>
            <a:r>
              <a:rPr lang="en-US" dirty="0" smtClean="0"/>
              <a:t> Biswas</a:t>
            </a:r>
          </a:p>
          <a:p>
            <a:r>
              <a:rPr lang="en-US" dirty="0" smtClean="0"/>
              <a:t>Jennifer Magnus Gent</a:t>
            </a:r>
          </a:p>
          <a:p>
            <a:r>
              <a:rPr lang="en-US" dirty="0" smtClean="0"/>
              <a:t>Elizabeth Lyman</a:t>
            </a:r>
            <a:endParaRPr lang="en-US" dirty="0"/>
          </a:p>
          <a:p>
            <a:r>
              <a:rPr lang="en-US" dirty="0" smtClean="0"/>
              <a:t>Yuri </a:t>
            </a:r>
            <a:r>
              <a:rPr lang="en-US" dirty="0" err="1" smtClean="0"/>
              <a:t>Perdonati</a:t>
            </a:r>
            <a:endParaRPr lang="en-US" dirty="0" smtClean="0"/>
          </a:p>
          <a:p>
            <a:r>
              <a:rPr lang="en-US" dirty="0" smtClean="0"/>
              <a:t>Grant Roberts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-152400"/>
            <a:ext cx="3657607" cy="5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7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9144"/>
            <a:ext cx="3505200" cy="6863277"/>
            <a:chOff x="2590800" y="5277"/>
            <a:chExt cx="3429000" cy="6858000"/>
          </a:xfrm>
        </p:grpSpPr>
        <p:pic>
          <p:nvPicPr>
            <p:cNvPr id="1026" name="Picture 2" descr="Indian River Lagoon ma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5277"/>
              <a:ext cx="3429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4230757" y="6172200"/>
              <a:ext cx="653358" cy="304800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St. Lucie River</a:t>
              </a:r>
              <a:endParaRPr lang="en-US" sz="8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5257800" y="6019800"/>
              <a:ext cx="76200" cy="45720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2" t="20264" r="19528" b="17267"/>
          <a:stretch/>
        </p:blipFill>
        <p:spPr bwMode="auto">
          <a:xfrm>
            <a:off x="3657600" y="2189479"/>
            <a:ext cx="5239139" cy="4363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05200" y="304800"/>
            <a:ext cx="5257800" cy="1542288"/>
          </a:xfrm>
        </p:spPr>
        <p:txBody>
          <a:bodyPr>
            <a:noAutofit/>
          </a:bodyPr>
          <a:lstStyle/>
          <a:p>
            <a:pPr algn="ctr"/>
            <a:r>
              <a:rPr lang="en-US" sz="2800" cap="all" dirty="0" smtClean="0"/>
              <a:t>The Indian River Lagoon and the St. Lucie River &amp; Estuary</a:t>
            </a:r>
            <a:endParaRPr lang="en-US" sz="2800" cap="all" dirty="0"/>
          </a:p>
        </p:txBody>
      </p:sp>
    </p:spTree>
    <p:extLst>
      <p:ext uri="{BB962C8B-B14F-4D97-AF65-F5344CB8AC3E}">
        <p14:creationId xmlns:p14="http://schemas.microsoft.com/office/powerpoint/2010/main" val="122724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/>
          <a:lstStyle/>
          <a:p>
            <a:r>
              <a:rPr lang="en-US" dirty="0" smtClean="0"/>
              <a:t>The Everglades</a:t>
            </a:r>
            <a:endParaRPr lang="en-US" dirty="0"/>
          </a:p>
        </p:txBody>
      </p:sp>
      <p:pic>
        <p:nvPicPr>
          <p:cNvPr id="8194" name="Picture 2" descr="http://upload.wikimedia.org/wikipedia/en/thumb/4/46/Florida_Everglades_Hydrology.gif/407px-Florida_Everglades_Hydrolog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078" y="228602"/>
            <a:ext cx="4341876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ile:Historic Everglades Regions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3171825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23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832" y="304800"/>
            <a:ext cx="8796084" cy="1371600"/>
          </a:xfrm>
        </p:spPr>
        <p:txBody>
          <a:bodyPr>
            <a:noAutofit/>
          </a:bodyPr>
          <a:lstStyle/>
          <a:p>
            <a:pPr algn="ctr"/>
            <a:r>
              <a:rPr lang="en-US" sz="3000" cap="all" dirty="0" smtClean="0"/>
              <a:t>Lake Okeechobee Discharge Effects in the  St. Lucie Estuary, River and Indian River Lagoon</a:t>
            </a:r>
            <a:endParaRPr lang="en-US" sz="3000" cap="all" dirty="0"/>
          </a:p>
        </p:txBody>
      </p:sp>
      <p:pic>
        <p:nvPicPr>
          <p:cNvPr id="9218" name="Picture 2" descr="http://media.miamiherald.com/smedia/2013/07/25/20/26/13kCEg.St.56.jpe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32" y="1829481"/>
            <a:ext cx="6934200" cy="476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earthjustice.org/sites/default/files/press/2013/redtideSunNewspapers_hi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99" y="1600200"/>
            <a:ext cx="3059317" cy="229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media2.wptv.com/photo/2013/08/01/What_s_under_the_surface__800630000_20130801212135_320_240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419599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91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NOTIFICATION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 smtClean="0"/>
              <a:t>Health Department Posts Advisory Warnings at Parks and Boat Ramps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Heath Department’s Website Provides Nutrient Readings and Locations of Advisories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What about People on the go?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Recreational Users</a:t>
            </a:r>
          </a:p>
          <a:p>
            <a:pPr lvl="1"/>
            <a:r>
              <a:rPr lang="en-US" dirty="0" smtClean="0"/>
              <a:t>Boaters</a:t>
            </a:r>
          </a:p>
          <a:p>
            <a:pPr lvl="1"/>
            <a:r>
              <a:rPr lang="en-US" dirty="0" smtClean="0"/>
              <a:t>Paddle Boarders</a:t>
            </a:r>
          </a:p>
          <a:p>
            <a:pPr lvl="1"/>
            <a:r>
              <a:rPr lang="en-US" dirty="0" smtClean="0"/>
              <a:t>Jet Ski Users</a:t>
            </a:r>
          </a:p>
          <a:p>
            <a:pPr marL="274320" lvl="1" indent="-274320"/>
            <a:r>
              <a:rPr lang="en-US" sz="2800" dirty="0">
                <a:solidFill>
                  <a:schemeClr val="tx2"/>
                </a:solidFill>
              </a:rPr>
              <a:t>Home </a:t>
            </a:r>
            <a:r>
              <a:rPr lang="en-US" sz="2800" dirty="0" smtClean="0">
                <a:solidFill>
                  <a:schemeClr val="tx2"/>
                </a:solidFill>
              </a:rPr>
              <a:t>Owners</a:t>
            </a:r>
          </a:p>
          <a:p>
            <a:pPr lvl="1"/>
            <a:r>
              <a:rPr lang="en-US" dirty="0"/>
              <a:t>Year Round</a:t>
            </a:r>
          </a:p>
          <a:p>
            <a:pPr lvl="1"/>
            <a:r>
              <a:rPr lang="en-US" dirty="0"/>
              <a:t>Seasonal</a:t>
            </a:r>
          </a:p>
          <a:p>
            <a:pPr marL="274320" lvl="1" indent="-274320"/>
            <a:r>
              <a:rPr lang="en-US" sz="2800" dirty="0" smtClean="0">
                <a:solidFill>
                  <a:schemeClr val="tx2"/>
                </a:solidFill>
              </a:rPr>
              <a:t>Businesses</a:t>
            </a:r>
          </a:p>
          <a:p>
            <a:pPr lvl="1"/>
            <a:r>
              <a:rPr lang="en-US" dirty="0"/>
              <a:t>Charter </a:t>
            </a:r>
            <a:r>
              <a:rPr lang="en-US" dirty="0" smtClean="0"/>
              <a:t>Fishing</a:t>
            </a:r>
          </a:p>
          <a:p>
            <a:pPr lvl="1"/>
            <a:r>
              <a:rPr lang="en-US" dirty="0" smtClean="0"/>
              <a:t>Hotels</a:t>
            </a:r>
          </a:p>
          <a:p>
            <a:pPr lvl="1"/>
            <a:r>
              <a:rPr lang="en-US" dirty="0" smtClean="0"/>
              <a:t>Restaurants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84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The Place to Go for Water Quality Information in Martin County 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WATER</a:t>
            </a:r>
            <a:r>
              <a:rPr lang="en-US" dirty="0" smtClean="0"/>
              <a:t> </a:t>
            </a:r>
            <a:r>
              <a:rPr lang="en-US" sz="4400" dirty="0" smtClean="0"/>
              <a:t>SAFE</a:t>
            </a:r>
            <a:endParaRPr lang="en-US" dirty="0"/>
          </a:p>
        </p:txBody>
      </p:sp>
      <p:pic>
        <p:nvPicPr>
          <p:cNvPr id="7" name="Picture 4" descr="http://www.evergladesfoundation.org/wp-content/uploads/2012/06/ENPvsWCA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02" y="681036"/>
            <a:ext cx="4239698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encrypted-tbn0.gstatic.com/images?q=tbn:ANd9GcROEhtJ10yopnfjSzhfyFCySYVGRtlD7q_JcjVioaPetPJhbf_lZA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0668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72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WATER</a:t>
            </a:r>
            <a:r>
              <a:rPr lang="en-US" dirty="0" smtClean="0"/>
              <a:t> </a:t>
            </a:r>
            <a:r>
              <a:rPr lang="en-US" sz="4400" dirty="0" smtClean="0"/>
              <a:t>SAFE</a:t>
            </a:r>
            <a:endParaRPr lang="en-US" dirty="0"/>
          </a:p>
        </p:txBody>
      </p:sp>
      <p:pic>
        <p:nvPicPr>
          <p:cNvPr id="8196" name="Picture 4" descr="http://cdn2-b.examiner.com/sites/default/files/styles/image_content_width/hash/89/f6/Everglades_1.jpg?itok=C-OBn1PT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34994"/>
            <a:ext cx="6591300" cy="347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14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Periodic Water Quality Problems in the St. Lucie River and the Oceans in </a:t>
            </a:r>
            <a:r>
              <a:rPr lang="en-US" dirty="0"/>
              <a:t>Marin County</a:t>
            </a:r>
            <a:endParaRPr lang="en-US" dirty="0" smtClean="0"/>
          </a:p>
          <a:p>
            <a:r>
              <a:rPr lang="en-US" dirty="0" smtClean="0"/>
              <a:t>Excess Nutrients Promote Algae Blooms</a:t>
            </a:r>
          </a:p>
          <a:p>
            <a:pPr lvl="1"/>
            <a:r>
              <a:rPr lang="en-US" dirty="0" smtClean="0"/>
              <a:t>Algae </a:t>
            </a:r>
            <a:r>
              <a:rPr lang="en-US" dirty="0"/>
              <a:t>blooms block sunlight and reduce the oxygen in the water which leads to loss of sea grass and near shore coral reefs, the destruction of oyster beds, and fish kills.</a:t>
            </a:r>
          </a:p>
          <a:p>
            <a:pPr lvl="1"/>
            <a:r>
              <a:rPr lang="en-US" dirty="0"/>
              <a:t>Sea grass and coral reefs are home to young fish, shellfish and other small marine life as well as a food staple for many marine mammals</a:t>
            </a:r>
            <a:r>
              <a:rPr lang="en-US" dirty="0" smtClean="0"/>
              <a:t>. Oysters help to clean the water, one oyster can purify 50 gallons of water per day.</a:t>
            </a:r>
          </a:p>
          <a:p>
            <a:pPr lvl="1"/>
            <a:r>
              <a:rPr lang="en-US" dirty="0" smtClean="0"/>
              <a:t>In competition for the nutrients in the water, the Algae Blooms emit a  bacteria that is toxic to the nerves system of other species.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0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spcAft>
                <a:spcPts val="1200"/>
              </a:spcAft>
            </a:pPr>
            <a:r>
              <a:rPr lang="en-US" sz="2400" dirty="0" smtClean="0"/>
              <a:t>The </a:t>
            </a:r>
            <a:r>
              <a:rPr lang="en-US" sz="2400" dirty="0"/>
              <a:t>toxic algae and </a:t>
            </a:r>
            <a:r>
              <a:rPr lang="en-US" sz="2400" dirty="0" smtClean="0"/>
              <a:t>the bacteria that it produces are very </a:t>
            </a:r>
            <a:r>
              <a:rPr lang="en-US" sz="2400" u="sng" dirty="0" smtClean="0"/>
              <a:t>hazardous to the health </a:t>
            </a:r>
            <a:r>
              <a:rPr lang="en-US" sz="2400" dirty="0" smtClean="0"/>
              <a:t>of humans</a:t>
            </a:r>
            <a:r>
              <a:rPr lang="en-US" sz="2400" dirty="0"/>
              <a:t>, animals and marine life.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The human </a:t>
            </a:r>
            <a:r>
              <a:rPr lang="en-US" sz="2400" dirty="0"/>
              <a:t>symptoms of contact include stomach and intestinal illness (nausea, upset stomach, diarrhea), Allergic Reactions (respiratory distress, eye irritations, skin rashes), and </a:t>
            </a:r>
            <a:r>
              <a:rPr lang="en-US" sz="2400" u="sng" dirty="0"/>
              <a:t>neurotoxic reactions </a:t>
            </a:r>
            <a:r>
              <a:rPr lang="en-US" sz="2400" dirty="0"/>
              <a:t>(limb weakness or numbness, loss of memory, delusions).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Children, Pets, and those with Immune Deficiencies are at greater risk due to their size and compromised immune systems.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6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6115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WHERE DID THE NUTRIENT POLLUTION COME FROM?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3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1" t="14979" r="16731" b="20793"/>
          <a:stretch/>
        </p:blipFill>
        <p:spPr>
          <a:xfrm>
            <a:off x="0" y="0"/>
            <a:ext cx="4052075" cy="6860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8" t="34599" r="20517" b="49220"/>
          <a:stretch/>
        </p:blipFill>
        <p:spPr>
          <a:xfrm>
            <a:off x="4327645" y="304800"/>
            <a:ext cx="4492776" cy="32766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645025" y="3886200"/>
            <a:ext cx="4041775" cy="2667000"/>
          </a:xfrm>
        </p:spPr>
        <p:txBody>
          <a:bodyPr/>
          <a:lstStyle/>
          <a:p>
            <a:r>
              <a:rPr lang="en-US" dirty="0" smtClean="0"/>
              <a:t>Kissimmee River Basin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Lake Okeechobee 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St. Lucie Canal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St. Lucie River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Inlet 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Surrounding Beaches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5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1" t="14979" r="16731" b="20793"/>
          <a:stretch/>
        </p:blipFill>
        <p:spPr>
          <a:xfrm>
            <a:off x="0" y="0"/>
            <a:ext cx="4052075" cy="6860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8" t="34599" r="20517" b="49220"/>
          <a:stretch/>
        </p:blipFill>
        <p:spPr>
          <a:xfrm>
            <a:off x="4327645" y="304800"/>
            <a:ext cx="4492776" cy="32766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645025" y="3886200"/>
            <a:ext cx="4041775" cy="2667000"/>
          </a:xfrm>
        </p:spPr>
        <p:txBody>
          <a:bodyPr/>
          <a:lstStyle/>
          <a:p>
            <a:r>
              <a:rPr lang="en-US" dirty="0" smtClean="0"/>
              <a:t>Kissimmee River Basin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Lake Okeechobee 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St. Lucie Canal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St. Lucie River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Inlet 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Surrounding Beaches</a:t>
            </a:r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838200" y="228600"/>
            <a:ext cx="2057400" cy="18288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2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1" t="14979" r="16731" b="20793"/>
          <a:stretch/>
        </p:blipFill>
        <p:spPr>
          <a:xfrm>
            <a:off x="0" y="0"/>
            <a:ext cx="4052075" cy="6860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8" t="34599" r="20517" b="49220"/>
          <a:stretch/>
        </p:blipFill>
        <p:spPr>
          <a:xfrm>
            <a:off x="4327645" y="304800"/>
            <a:ext cx="4492776" cy="32766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645025" y="3886200"/>
            <a:ext cx="4041775" cy="2667000"/>
          </a:xfrm>
        </p:spPr>
        <p:txBody>
          <a:bodyPr/>
          <a:lstStyle/>
          <a:p>
            <a:r>
              <a:rPr lang="en-US" dirty="0" smtClean="0"/>
              <a:t>Kissimmee River Basin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Lake Okeechobee 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St. Lucie Canal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St. Lucie River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Inlet 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Surrounding Beaches</a:t>
            </a:r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838200" y="228600"/>
            <a:ext cx="2057400" cy="18288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71600" y="2286000"/>
            <a:ext cx="2057400" cy="18288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1295400"/>
            <a:ext cx="723900" cy="175260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73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1" t="14979" r="16731" b="20793"/>
          <a:stretch/>
        </p:blipFill>
        <p:spPr>
          <a:xfrm>
            <a:off x="0" y="0"/>
            <a:ext cx="4052075" cy="6860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8" t="34599" r="20517" b="49220"/>
          <a:stretch/>
        </p:blipFill>
        <p:spPr>
          <a:xfrm>
            <a:off x="4327645" y="304800"/>
            <a:ext cx="4492776" cy="32766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645025" y="3886200"/>
            <a:ext cx="4041775" cy="2667000"/>
          </a:xfrm>
        </p:spPr>
        <p:txBody>
          <a:bodyPr/>
          <a:lstStyle/>
          <a:p>
            <a:r>
              <a:rPr lang="en-US" dirty="0" smtClean="0"/>
              <a:t>Kissimmee River Basin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Lake Okeechobee 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St. Lucie Canal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St. Lucie River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Inlet 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Surrounding Beaches</a:t>
            </a:r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838200" y="228600"/>
            <a:ext cx="2057400" cy="18288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71600" y="2286000"/>
            <a:ext cx="2057400" cy="18288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477000" y="1143000"/>
            <a:ext cx="1676400" cy="91440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828800" y="1295400"/>
            <a:ext cx="723900" cy="175260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80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1" t="14979" r="16731" b="20793"/>
          <a:stretch/>
        </p:blipFill>
        <p:spPr>
          <a:xfrm>
            <a:off x="0" y="0"/>
            <a:ext cx="4052075" cy="6860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8" t="34599" r="20517" b="49220"/>
          <a:stretch/>
        </p:blipFill>
        <p:spPr>
          <a:xfrm>
            <a:off x="4327645" y="304800"/>
            <a:ext cx="4492776" cy="32766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645025" y="3886200"/>
            <a:ext cx="4041775" cy="2667000"/>
          </a:xfrm>
        </p:spPr>
        <p:txBody>
          <a:bodyPr/>
          <a:lstStyle/>
          <a:p>
            <a:r>
              <a:rPr lang="en-US" dirty="0" smtClean="0"/>
              <a:t>Kissimmee River Basin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Lake Okeechobee 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St. Lucie Canal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St. Lucie River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Inlet 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Surrounding Beaches</a:t>
            </a:r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838200" y="228600"/>
            <a:ext cx="2057400" cy="18288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71600" y="2286000"/>
            <a:ext cx="2057400" cy="18288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477000" y="1143000"/>
            <a:ext cx="1676400" cy="91440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828800" y="1295400"/>
            <a:ext cx="723900" cy="175260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rot="20372468">
            <a:off x="8016689" y="256669"/>
            <a:ext cx="442405" cy="18288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0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atch">
  <a:themeElements>
    <a:clrScheme name="Thatch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atch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1215</TotalTime>
  <Words>454</Words>
  <Application>Microsoft Office PowerPoint</Application>
  <PresentationFormat>On-screen Show (4:3)</PresentationFormat>
  <Paragraphs>72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Thatch</vt:lpstr>
      <vt:lpstr>WATERSAFE</vt:lpstr>
      <vt:lpstr>THE NEED</vt:lpstr>
      <vt:lpstr>THE NEED</vt:lpstr>
      <vt:lpstr>WHERE DID THE NUTRIENT POLLUTION COME FROM?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Indian River Lagoon and the St. Lucie River &amp; Estuary</vt:lpstr>
      <vt:lpstr>The Everglades</vt:lpstr>
      <vt:lpstr>Lake Okeechobee Discharge Effects in the  St. Lucie Estuary, River and Indian River Lagoon</vt:lpstr>
      <vt:lpstr>PUBLIC NOTIFICATION</vt:lpstr>
      <vt:lpstr>WATER SAFE</vt:lpstr>
      <vt:lpstr>WATER SAFE</vt:lpstr>
    </vt:vector>
  </TitlesOfParts>
  <Company>South Fl Water Mgmnt District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South Fl. Water Mgmnt District</dc:creator>
  <cp:lastModifiedBy>prakriti</cp:lastModifiedBy>
  <cp:revision>44</cp:revision>
  <dcterms:created xsi:type="dcterms:W3CDTF">2013-09-27T16:28:31Z</dcterms:created>
  <dcterms:modified xsi:type="dcterms:W3CDTF">2013-12-12T02:13:32Z</dcterms:modified>
</cp:coreProperties>
</file>